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Helvetica Neue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gc6LhTT4sQ0GTok8/23Tq/7Hrp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2f1970741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352f1970741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2f1970741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352f1970741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1af9af397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351af9af397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1af9af397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351af9af397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2f1970741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352f1970741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" name="Google Shape;7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1af9af397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351af9af397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showMasterSp="0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5"/>
          <p:cNvSpPr/>
          <p:nvPr/>
        </p:nvSpPr>
        <p:spPr>
          <a:xfrm>
            <a:off x="1524000" y="6669360"/>
            <a:ext cx="9144000" cy="196696"/>
          </a:xfrm>
          <a:prstGeom prst="rect">
            <a:avLst/>
          </a:prstGeom>
          <a:solidFill>
            <a:srgbClr val="17365D">
              <a:alpha val="89019"/>
            </a:srgbClr>
          </a:solidFill>
          <a:ln cap="flat" cmpd="sng" w="254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14;p15"/>
          <p:cNvSpPr txBox="1"/>
          <p:nvPr>
            <p:ph type="title"/>
          </p:nvPr>
        </p:nvSpPr>
        <p:spPr>
          <a:xfrm>
            <a:off x="2259028" y="2924943"/>
            <a:ext cx="7772401" cy="1362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b="1" sz="40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2266861" y="4377085"/>
            <a:ext cx="7772401" cy="1500188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5943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showMasterSp="0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/>
          <p:nvPr/>
        </p:nvSpPr>
        <p:spPr>
          <a:xfrm>
            <a:off x="1524000" y="6669360"/>
            <a:ext cx="9144000" cy="196696"/>
          </a:xfrm>
          <a:prstGeom prst="rect">
            <a:avLst/>
          </a:prstGeom>
          <a:solidFill>
            <a:srgbClr val="17365D">
              <a:alpha val="89019"/>
            </a:srgbClr>
          </a:solidFill>
          <a:ln cap="flat" cmpd="sng" w="254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16"/>
          <p:cNvSpPr txBox="1"/>
          <p:nvPr>
            <p:ph type="title"/>
          </p:nvPr>
        </p:nvSpPr>
        <p:spPr>
          <a:xfrm>
            <a:off x="1991543" y="545195"/>
            <a:ext cx="8219257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b="1" sz="3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" type="body"/>
          </p:nvPr>
        </p:nvSpPr>
        <p:spPr>
          <a:xfrm>
            <a:off x="1981200" y="1340767"/>
            <a:ext cx="8229600" cy="4889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–"/>
              <a:defRPr sz="3200"/>
            </a:lvl2pPr>
            <a:lvl3pPr indent="-4318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–"/>
              <a:defRPr sz="3200"/>
            </a:lvl4pPr>
            <a:lvl5pPr indent="-4318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»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16"/>
          <p:cNvSpPr/>
          <p:nvPr/>
        </p:nvSpPr>
        <p:spPr>
          <a:xfrm>
            <a:off x="1524000" y="-3992"/>
            <a:ext cx="9144000" cy="265742"/>
          </a:xfrm>
          <a:prstGeom prst="rect">
            <a:avLst/>
          </a:prstGeom>
          <a:solidFill>
            <a:srgbClr val="17365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Google Shape;27;p3" id="23" name="Google Shape;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81754" y="-4223"/>
            <a:ext cx="850751" cy="2648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16"/>
          <p:cNvCxnSpPr/>
          <p:nvPr/>
        </p:nvCxnSpPr>
        <p:spPr>
          <a:xfrm>
            <a:off x="1991543" y="1124744"/>
            <a:ext cx="8219256" cy="1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showMasterSp="0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7" id="26" name="Google Shape;2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4534" y="136525"/>
            <a:ext cx="1379306" cy="1407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12" id="27" name="Google Shape;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40"/>
            <a:ext cx="2560322" cy="122895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7"/>
          <p:cNvSpPr txBox="1"/>
          <p:nvPr/>
        </p:nvSpPr>
        <p:spPr>
          <a:xfrm>
            <a:off x="634306" y="6262043"/>
            <a:ext cx="10424161" cy="392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X CIMATech - 2023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7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" type="body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2" type="sldNum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showMasterSp="0">
  <p:cSld name="Cabeçalho da Seçã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7" id="37" name="Google Shape;3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4534" y="136525"/>
            <a:ext cx="1379306" cy="1407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12" id="38" name="Google Shape;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40"/>
            <a:ext cx="2560322" cy="122895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9"/>
          <p:cNvSpPr txBox="1"/>
          <p:nvPr/>
        </p:nvSpPr>
        <p:spPr>
          <a:xfrm>
            <a:off x="634306" y="6262043"/>
            <a:ext cx="10424161" cy="392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X CIMATech - 2023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" type="body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2" type="sldNum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showMasterSp="0">
  <p:cSld name="Duas Partes de Conteúd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7" id="44" name="Google Shape;4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4534" y="136525"/>
            <a:ext cx="1379306" cy="1407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12" id="45" name="Google Shape;4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40"/>
            <a:ext cx="2560322" cy="122895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0"/>
          <p:cNvSpPr txBox="1"/>
          <p:nvPr/>
        </p:nvSpPr>
        <p:spPr>
          <a:xfrm>
            <a:off x="634306" y="6262043"/>
            <a:ext cx="10424161" cy="392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X CIMATech - 2023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showMasterSp="0">
  <p:cSld name="Comparaçã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7" id="51" name="Google Shape;5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4534" y="136525"/>
            <a:ext cx="1379306" cy="1407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12" id="52" name="Google Shape;5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40"/>
            <a:ext cx="2560322" cy="122895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1"/>
          <p:cNvSpPr txBox="1"/>
          <p:nvPr/>
        </p:nvSpPr>
        <p:spPr>
          <a:xfrm>
            <a:off x="634306" y="6262043"/>
            <a:ext cx="10424161" cy="392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X CIMATech - 2023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1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" type="body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2" type="body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7" id="6" name="Google Shape;6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414534" y="136525"/>
            <a:ext cx="1379306" cy="1407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12" id="7" name="Google Shape;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20940"/>
            <a:ext cx="2560322" cy="122895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4"/>
          <p:cNvSpPr txBox="1"/>
          <p:nvPr/>
        </p:nvSpPr>
        <p:spPr>
          <a:xfrm>
            <a:off x="634306" y="6262043"/>
            <a:ext cx="10424161" cy="392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X CIMATech - 2023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2" type="sldNum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0x0j8bZiYcqDNQoU2gRz-h-Qaxk2_fwg/view" TargetMode="External"/><Relationship Id="rId4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file/d/1LTI7ksHnnZOWyf8zau2nTJ7yZaajA-h9/view?usp=sharing" TargetMode="External"/><Relationship Id="rId4" Type="http://schemas.openxmlformats.org/officeDocument/2006/relationships/hyperlink" Target="https://youtube.com/shorts/uAiHR_ebFCE?feature=shar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Willian-Tomimatsu/impacta_robotica/tree/main" TargetMode="External"/><Relationship Id="rId4" Type="http://schemas.openxmlformats.org/officeDocument/2006/relationships/hyperlink" Target="https://youtube.com/shorts/uAiHR_ebFCE?feature=shar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"/>
          <p:cNvCxnSpPr/>
          <p:nvPr/>
        </p:nvCxnSpPr>
        <p:spPr>
          <a:xfrm>
            <a:off x="1991543" y="5013176"/>
            <a:ext cx="7992890" cy="1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3" name="Google Shape;63;p1"/>
          <p:cNvGrpSpPr/>
          <p:nvPr/>
        </p:nvGrpSpPr>
        <p:grpSpPr>
          <a:xfrm>
            <a:off x="2667000" y="34047"/>
            <a:ext cx="6858000" cy="4624759"/>
            <a:chOff x="0" y="0"/>
            <a:chExt cx="6858000" cy="4624758"/>
          </a:xfrm>
        </p:grpSpPr>
        <p:pic>
          <p:nvPicPr>
            <p:cNvPr descr="filme-colado.png" id="64" name="Google Shape;64;p1"/>
            <p:cNvPicPr preferRelativeResize="0"/>
            <p:nvPr/>
          </p:nvPicPr>
          <p:blipFill rotWithShape="1">
            <a:blip r:embed="rId3">
              <a:alphaModFix/>
            </a:blip>
            <a:srcRect b="1770" l="0" r="0" t="1771"/>
            <a:stretch/>
          </p:blipFill>
          <p:spPr>
            <a:xfrm>
              <a:off x="0" y="0"/>
              <a:ext cx="6858000" cy="31007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1"/>
            <p:cNvSpPr/>
            <p:nvPr/>
          </p:nvSpPr>
          <p:spPr>
            <a:xfrm>
              <a:off x="0" y="3176957"/>
              <a:ext cx="6858000" cy="14478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Times"/>
                <a:buNone/>
              </a:pPr>
              <a:r>
                <a:rPr b="1" i="0" lang="en-US" sz="28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Grupo: </a:t>
              </a:r>
              <a:r>
                <a:rPr b="1" lang="en-US" sz="28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Os Perdidos</a:t>
              </a:r>
              <a:r>
                <a:rPr b="1" i="0" lang="en-US" sz="28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Times"/>
                <a:buNone/>
              </a:pPr>
              <a:br>
                <a:rPr b="1" i="0" lang="en-US" sz="28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</a:br>
              <a:r>
                <a:rPr b="0" i="0" lang="en-US" sz="28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Tema do projeto: </a:t>
              </a:r>
              <a:r>
                <a:rPr lang="en-US" sz="28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Catavento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Resultados Obtidos </a:t>
            </a:r>
            <a:endParaRPr/>
          </a:p>
        </p:txBody>
      </p:sp>
      <p:sp>
        <p:nvSpPr>
          <p:cNvPr id="129" name="Google Shape;129;p9"/>
          <p:cNvSpPr txBox="1"/>
          <p:nvPr>
            <p:ph idx="12" type="sldNum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0" name="Google Shape;130;p9" title="174612922603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550" y="1432141"/>
            <a:ext cx="3635624" cy="482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9" title="174612922605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5175" y="1432150"/>
            <a:ext cx="3635624" cy="4828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2f1970741_0_4"/>
          <p:cNvSpPr txBox="1"/>
          <p:nvPr>
            <p:ph type="title"/>
          </p:nvPr>
        </p:nvSpPr>
        <p:spPr>
          <a:xfrm>
            <a:off x="1991543" y="545195"/>
            <a:ext cx="8219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Resultados Obtidos </a:t>
            </a:r>
            <a:endParaRPr/>
          </a:p>
        </p:txBody>
      </p:sp>
      <p:sp>
        <p:nvSpPr>
          <p:cNvPr id="137" name="Google Shape;137;g352f1970741_0_4"/>
          <p:cNvSpPr txBox="1"/>
          <p:nvPr>
            <p:ph idx="12" type="sldNum"/>
          </p:nvPr>
        </p:nvSpPr>
        <p:spPr>
          <a:xfrm>
            <a:off x="10319680" y="6564337"/>
            <a:ext cx="3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" name="Google Shape;138;g352f1970741_0_4" title="Funcionamento 2.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021" y="1196800"/>
            <a:ext cx="3018467" cy="53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2f1970741_0_21"/>
          <p:cNvSpPr txBox="1"/>
          <p:nvPr>
            <p:ph type="title"/>
          </p:nvPr>
        </p:nvSpPr>
        <p:spPr>
          <a:xfrm>
            <a:off x="1991543" y="545195"/>
            <a:ext cx="8219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Resultados Obtidos </a:t>
            </a:r>
            <a:endParaRPr/>
          </a:p>
        </p:txBody>
      </p:sp>
      <p:sp>
        <p:nvSpPr>
          <p:cNvPr id="144" name="Google Shape;144;g352f1970741_0_21"/>
          <p:cNvSpPr txBox="1"/>
          <p:nvPr>
            <p:ph idx="12" type="sldNum"/>
          </p:nvPr>
        </p:nvSpPr>
        <p:spPr>
          <a:xfrm>
            <a:off x="10319680" y="6564337"/>
            <a:ext cx="3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g352f1970741_0_21"/>
          <p:cNvSpPr txBox="1"/>
          <p:nvPr/>
        </p:nvSpPr>
        <p:spPr>
          <a:xfrm>
            <a:off x="1991550" y="2794525"/>
            <a:ext cx="8219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 u="sng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  <a:hlinkClick r:id="rId3"/>
              </a:rPr>
              <a:t>https://drive.google.com/file/d/1LTI7ksHnnZOWyf8zau2nTJ7yZaajA-h9/view?usp=sharing</a:t>
            </a:r>
            <a:endParaRPr sz="2800">
              <a:solidFill>
                <a:srgbClr val="FF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t/>
            </a:r>
            <a:endParaRPr sz="2800">
              <a:solidFill>
                <a:srgbClr val="FF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 u="sng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  <a:hlinkClick r:id="rId4"/>
              </a:rPr>
              <a:t>https://youtube.com/shorts/uAiHR_ebFCE?feature=share</a:t>
            </a:r>
            <a:endParaRPr sz="2800">
              <a:solidFill>
                <a:srgbClr val="FF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t/>
            </a:r>
            <a:endParaRPr sz="2800">
              <a:solidFill>
                <a:srgbClr val="FF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Conclusão </a:t>
            </a:r>
            <a:endParaRPr/>
          </a:p>
        </p:txBody>
      </p:sp>
      <p:sp>
        <p:nvSpPr>
          <p:cNvPr id="151" name="Google Shape;151;p10"/>
          <p:cNvSpPr txBox="1"/>
          <p:nvPr>
            <p:ph idx="12" type="sldNum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10"/>
          <p:cNvSpPr/>
          <p:nvPr/>
        </p:nvSpPr>
        <p:spPr>
          <a:xfrm>
            <a:off x="10240659" y="3552350"/>
            <a:ext cx="1867814" cy="1781197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10"/>
          <p:cNvSpPr txBox="1"/>
          <p:nvPr/>
        </p:nvSpPr>
        <p:spPr>
          <a:xfrm>
            <a:off x="1991550" y="1817150"/>
            <a:ext cx="8219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Com este projeto foi possível aplicar e aprofundar na prática, conhecimentos de robótica, com o uso de motores, sensores, microcontroladores e suas interações com o ambiente, na construção de um robô real que reage ao ambiente de maneira inteligente, completamente planejada e programada por nós.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Github e Youtube </a:t>
            </a:r>
            <a:endParaRPr/>
          </a:p>
        </p:txBody>
      </p:sp>
      <p:sp>
        <p:nvSpPr>
          <p:cNvPr id="159" name="Google Shape;159;p11"/>
          <p:cNvSpPr txBox="1"/>
          <p:nvPr>
            <p:ph idx="12" type="sldNum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11"/>
          <p:cNvSpPr/>
          <p:nvPr/>
        </p:nvSpPr>
        <p:spPr>
          <a:xfrm>
            <a:off x="10240659" y="3552350"/>
            <a:ext cx="1867814" cy="1781197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11"/>
          <p:cNvSpPr txBox="1"/>
          <p:nvPr/>
        </p:nvSpPr>
        <p:spPr>
          <a:xfrm>
            <a:off x="1582975" y="1817150"/>
            <a:ext cx="9072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>
                <a:latin typeface="Times"/>
                <a:ea typeface="Times"/>
                <a:cs typeface="Times"/>
                <a:sym typeface="Times"/>
              </a:rPr>
              <a:t>Github:</a:t>
            </a:r>
            <a:endParaRPr sz="2800"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 u="sng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  <a:hlinkClick r:id="rId3"/>
              </a:rPr>
              <a:t>https://github.com/Willian-Tomimatsu/impacta_robotica/tree/main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Youtube: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 u="sng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  <a:hlinkClick r:id="rId4"/>
              </a:rPr>
              <a:t>https://youtube.com/shorts/uAiHR_ebFCE?feature=share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Anexos</a:t>
            </a:r>
            <a:endParaRPr/>
          </a:p>
        </p:txBody>
      </p:sp>
      <p:sp>
        <p:nvSpPr>
          <p:cNvPr id="167" name="Google Shape;167;p12"/>
          <p:cNvSpPr txBox="1"/>
          <p:nvPr>
            <p:ph idx="12" type="sldNum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12" title="EV3-Parts-List-1.png"/>
          <p:cNvPicPr preferRelativeResize="0"/>
          <p:nvPr/>
        </p:nvPicPr>
        <p:blipFill rotWithShape="1">
          <a:blip r:embed="rId3">
            <a:alphaModFix/>
          </a:blip>
          <a:srcRect b="8261" l="0" r="6638" t="25010"/>
          <a:stretch/>
        </p:blipFill>
        <p:spPr>
          <a:xfrm>
            <a:off x="1113225" y="1786450"/>
            <a:ext cx="5118777" cy="47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2" title="EV3-Parts-List-2.png"/>
          <p:cNvPicPr preferRelativeResize="0"/>
          <p:nvPr/>
        </p:nvPicPr>
        <p:blipFill rotWithShape="1">
          <a:blip r:embed="rId4">
            <a:alphaModFix/>
          </a:blip>
          <a:srcRect b="7532" l="6498" r="0" t="19260"/>
          <a:stretch/>
        </p:blipFill>
        <p:spPr>
          <a:xfrm>
            <a:off x="6191698" y="1830675"/>
            <a:ext cx="4673052" cy="47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1af9af397_0_39"/>
          <p:cNvSpPr txBox="1"/>
          <p:nvPr>
            <p:ph type="title"/>
          </p:nvPr>
        </p:nvSpPr>
        <p:spPr>
          <a:xfrm>
            <a:off x="1991543" y="545195"/>
            <a:ext cx="8219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Anexos</a:t>
            </a:r>
            <a:endParaRPr/>
          </a:p>
        </p:txBody>
      </p:sp>
      <p:sp>
        <p:nvSpPr>
          <p:cNvPr id="175" name="Google Shape;175;g351af9af397_0_39"/>
          <p:cNvSpPr txBox="1"/>
          <p:nvPr>
            <p:ph idx="12" type="sldNum"/>
          </p:nvPr>
        </p:nvSpPr>
        <p:spPr>
          <a:xfrm>
            <a:off x="10319680" y="6564337"/>
            <a:ext cx="3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6" name="Google Shape;176;g351af9af397_0_39" title="EV3-Parts-List-3.png"/>
          <p:cNvPicPr preferRelativeResize="0"/>
          <p:nvPr/>
        </p:nvPicPr>
        <p:blipFill rotWithShape="1">
          <a:blip r:embed="rId3">
            <a:alphaModFix/>
          </a:blip>
          <a:srcRect b="12569" l="0" r="8525" t="19338"/>
          <a:stretch/>
        </p:blipFill>
        <p:spPr>
          <a:xfrm>
            <a:off x="1222625" y="1604450"/>
            <a:ext cx="4960073" cy="477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351af9af397_0_39" title="EV3-Parts-List-4.png"/>
          <p:cNvPicPr preferRelativeResize="0"/>
          <p:nvPr/>
        </p:nvPicPr>
        <p:blipFill rotWithShape="1">
          <a:blip r:embed="rId4">
            <a:alphaModFix/>
          </a:blip>
          <a:srcRect b="8739" l="6120" r="0" t="19333"/>
          <a:stretch/>
        </p:blipFill>
        <p:spPr>
          <a:xfrm>
            <a:off x="6237824" y="1604450"/>
            <a:ext cx="4907427" cy="4864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1af9af397_0_48"/>
          <p:cNvSpPr txBox="1"/>
          <p:nvPr>
            <p:ph type="title"/>
          </p:nvPr>
        </p:nvSpPr>
        <p:spPr>
          <a:xfrm>
            <a:off x="1991543" y="545195"/>
            <a:ext cx="8219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Anexos</a:t>
            </a:r>
            <a:endParaRPr/>
          </a:p>
        </p:txBody>
      </p:sp>
      <p:sp>
        <p:nvSpPr>
          <p:cNvPr id="183" name="Google Shape;183;g351af9af397_0_48"/>
          <p:cNvSpPr txBox="1"/>
          <p:nvPr>
            <p:ph idx="12" type="sldNum"/>
          </p:nvPr>
        </p:nvSpPr>
        <p:spPr>
          <a:xfrm>
            <a:off x="10319680" y="6564337"/>
            <a:ext cx="3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4" name="Google Shape;184;g351af9af397_0_48" title="EV3-Parts-List-5.png"/>
          <p:cNvPicPr preferRelativeResize="0"/>
          <p:nvPr/>
        </p:nvPicPr>
        <p:blipFill rotWithShape="1">
          <a:blip r:embed="rId3">
            <a:alphaModFix/>
          </a:blip>
          <a:srcRect b="7943" l="0" r="30843" t="17889"/>
          <a:stretch/>
        </p:blipFill>
        <p:spPr>
          <a:xfrm>
            <a:off x="1299675" y="1196800"/>
            <a:ext cx="3787248" cy="52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51af9af397_0_48" title="EV3-Parts-List-6.png"/>
          <p:cNvPicPr preferRelativeResize="0"/>
          <p:nvPr/>
        </p:nvPicPr>
        <p:blipFill rotWithShape="1">
          <a:blip r:embed="rId4">
            <a:alphaModFix/>
          </a:blip>
          <a:srcRect b="28242" l="5707" r="28911" t="17889"/>
          <a:stretch/>
        </p:blipFill>
        <p:spPr>
          <a:xfrm>
            <a:off x="6040575" y="1364762"/>
            <a:ext cx="4614801" cy="491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2f1970741_0_31"/>
          <p:cNvSpPr txBox="1"/>
          <p:nvPr>
            <p:ph idx="12" type="sldNum"/>
          </p:nvPr>
        </p:nvSpPr>
        <p:spPr>
          <a:xfrm>
            <a:off x="10319680" y="6564337"/>
            <a:ext cx="3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g352f1970741_0_31"/>
          <p:cNvSpPr/>
          <p:nvPr/>
        </p:nvSpPr>
        <p:spPr>
          <a:xfrm>
            <a:off x="10240659" y="3552350"/>
            <a:ext cx="1867800" cy="1781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2" name="Google Shape;192;g352f1970741_0_31" title="foto_grup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650" y="418300"/>
            <a:ext cx="8194700" cy="61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Grupo </a:t>
            </a:r>
            <a:r>
              <a:rPr lang="en-US">
                <a:latin typeface="Times"/>
                <a:ea typeface="Times"/>
                <a:cs typeface="Times"/>
                <a:sym typeface="Times"/>
              </a:rPr>
              <a:t>Os Perdidos</a:t>
            </a:r>
            <a:endParaRPr b="1" i="0" sz="36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1" name="Google Shape;71;p2"/>
          <p:cNvSpPr txBox="1"/>
          <p:nvPr>
            <p:ph idx="12" type="sldNum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1519826" y="1481299"/>
            <a:ext cx="89121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Adriano Paula de Araujo - 2200305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Lucas Eduardo Salles de Souza - 2100844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Raphael Alario - 2202061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Tiago Pinheiro Bezerra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Victor Santini de Brito - 2200410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Welvis Souza de Assis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Willian Lyu Tomimatsu - 2200019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Objetivo</a:t>
            </a:r>
            <a:endParaRPr/>
          </a:p>
        </p:txBody>
      </p:sp>
      <p:sp>
        <p:nvSpPr>
          <p:cNvPr id="78" name="Google Shape;78;p3"/>
          <p:cNvSpPr txBox="1"/>
          <p:nvPr>
            <p:ph idx="12" type="sldNum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3"/>
          <p:cNvSpPr txBox="1"/>
          <p:nvPr/>
        </p:nvSpPr>
        <p:spPr>
          <a:xfrm>
            <a:off x="1519826" y="1481299"/>
            <a:ext cx="8912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-280736" lvl="0" marL="28073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Char char="•"/>
            </a:pPr>
            <a:r>
              <a:rPr lang="en-US" sz="2800">
                <a:latin typeface="Times"/>
                <a:ea typeface="Times"/>
                <a:cs typeface="Times"/>
                <a:sym typeface="Times"/>
              </a:rPr>
              <a:t>Desenvolvimento de um catavento automático que ativa e desativa automaticamente, controlando sua velocidade baseado na distância do usuário/objeto do sensor.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3">
            <a:alphaModFix/>
          </a:blip>
          <a:srcRect b="5553" l="0" r="8441" t="0"/>
          <a:stretch/>
        </p:blipFill>
        <p:spPr>
          <a:xfrm>
            <a:off x="3260325" y="2943550"/>
            <a:ext cx="2105025" cy="3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"/>
          <p:cNvPicPr preferRelativeResize="0"/>
          <p:nvPr/>
        </p:nvPicPr>
        <p:blipFill rotWithShape="1">
          <a:blip r:embed="rId4">
            <a:alphaModFix/>
          </a:blip>
          <a:srcRect b="0" l="0" r="3128" t="0"/>
          <a:stretch/>
        </p:blipFill>
        <p:spPr>
          <a:xfrm>
            <a:off x="5450450" y="2981650"/>
            <a:ext cx="325755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Introdução  </a:t>
            </a:r>
            <a:endParaRPr/>
          </a:p>
        </p:txBody>
      </p:sp>
      <p:sp>
        <p:nvSpPr>
          <p:cNvPr id="87" name="Google Shape;87;p4"/>
          <p:cNvSpPr txBox="1"/>
          <p:nvPr>
            <p:ph idx="12" type="sldNum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4"/>
          <p:cNvSpPr txBox="1"/>
          <p:nvPr/>
        </p:nvSpPr>
        <p:spPr>
          <a:xfrm>
            <a:off x="1965133" y="1902695"/>
            <a:ext cx="82617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Este tipo de tecnologia pode ser amplamente utilizado em diferentes contextos, com aplicações significativas em áreas como sustentabilidade, eficiência energética e automação.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Sustentabilidade e impacto ambiental: ao integrar tecnologias que otimizam a eficiência de turbinas eólicas, pode-se reduzir o uso de recursos não renováveis, favorecendo a transição para fontes de energia limpa.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1af9af397_0_20"/>
          <p:cNvSpPr txBox="1"/>
          <p:nvPr>
            <p:ph type="title"/>
          </p:nvPr>
        </p:nvSpPr>
        <p:spPr>
          <a:xfrm>
            <a:off x="1991543" y="545195"/>
            <a:ext cx="8219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Introdução  </a:t>
            </a:r>
            <a:endParaRPr/>
          </a:p>
        </p:txBody>
      </p:sp>
      <p:sp>
        <p:nvSpPr>
          <p:cNvPr id="94" name="Google Shape;94;g351af9af397_0_20"/>
          <p:cNvSpPr txBox="1"/>
          <p:nvPr>
            <p:ph idx="12" type="sldNum"/>
          </p:nvPr>
        </p:nvSpPr>
        <p:spPr>
          <a:xfrm>
            <a:off x="10435543" y="6564337"/>
            <a:ext cx="21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g351af9af397_0_20"/>
          <p:cNvSpPr txBox="1"/>
          <p:nvPr/>
        </p:nvSpPr>
        <p:spPr>
          <a:xfrm>
            <a:off x="1965133" y="1902695"/>
            <a:ext cx="82617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Eficiência energética: ao controlar a intensidade do motor conforme a necessidade do ambiente, o dispositivo evita o desperdício de energia, promovendo um funcionamento mais eficiente.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Automação e conforto: a operação automática aumenta a conveniência, permitindo ajustes sem intervenção humana, ideal para monitoramento remoto ou locais de difícil acesso, onde o catavento pode ajustar sua operação sem necessitar de ajustes manuais.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Desenvolvimento </a:t>
            </a:r>
            <a:endParaRPr/>
          </a:p>
        </p:txBody>
      </p:sp>
      <p:sp>
        <p:nvSpPr>
          <p:cNvPr id="101" name="Google Shape;101;p5"/>
          <p:cNvSpPr txBox="1"/>
          <p:nvPr>
            <p:ph idx="12" type="sldNum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5"/>
          <p:cNvSpPr txBox="1"/>
          <p:nvPr/>
        </p:nvSpPr>
        <p:spPr>
          <a:xfrm>
            <a:off x="1624408" y="1677946"/>
            <a:ext cx="9332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-374315" lvl="0" marL="374315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Funcionalidades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315" lvl="0" marL="374315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Problemas e Desafios encontrados ao longo do desenvolvimento do projeto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315" lvl="0" marL="374315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Conhecimento e </a:t>
            </a:r>
            <a:r>
              <a:rPr lang="en-US" sz="2800">
                <a:latin typeface="Times"/>
                <a:ea typeface="Times"/>
                <a:cs typeface="Times"/>
                <a:sym typeface="Times"/>
              </a:rPr>
              <a:t>Experiência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adquirida ao longo do processo de desenvolvimento do projeto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315" lvl="0" marL="374315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Resultados obtidos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Funcionalidades</a:t>
            </a:r>
            <a:endParaRPr/>
          </a:p>
        </p:txBody>
      </p:sp>
      <p:sp>
        <p:nvSpPr>
          <p:cNvPr id="108" name="Google Shape;108;p6"/>
          <p:cNvSpPr txBox="1"/>
          <p:nvPr>
            <p:ph idx="12" type="sldNum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6"/>
          <p:cNvSpPr txBox="1"/>
          <p:nvPr/>
        </p:nvSpPr>
        <p:spPr>
          <a:xfrm>
            <a:off x="1843200" y="2084775"/>
            <a:ext cx="83676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 catavento movimenta suas hélices em movimento rotacional, pela força de um motor que altera sua intensidade de acordo com um sensor ultrassônico, que detecta a distância de algum objeto até uma distância máxima de 30 cm. 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 cada 1 cm de distância o motor acelera em 10 graus por segundo.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Problemas e Desafios encontrados</a:t>
            </a:r>
            <a:endParaRPr b="1" i="0" sz="36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5" name="Google Shape;115;p7"/>
          <p:cNvSpPr txBox="1"/>
          <p:nvPr>
            <p:ph idx="12" type="sldNum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7"/>
          <p:cNvSpPr txBox="1"/>
          <p:nvPr/>
        </p:nvSpPr>
        <p:spPr>
          <a:xfrm>
            <a:off x="1991550" y="1855225"/>
            <a:ext cx="82194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Instabilidade das hélices na estrutura inicial;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Atrito das peças influenciando na rotação das hélices;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Transferência da rotação do motor para a hélice, de maneira não desejada;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Falha no processo de </a:t>
            </a:r>
            <a:r>
              <a:rPr i="1"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flash</a:t>
            </a: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no cartão SD;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Dificuldades no código quanto à utilização dos métodos. 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Conhecimento e </a:t>
            </a:r>
            <a:r>
              <a:rPr lang="en-US">
                <a:latin typeface="Times"/>
                <a:ea typeface="Times"/>
                <a:cs typeface="Times"/>
                <a:sym typeface="Times"/>
              </a:rPr>
              <a:t>Experiência</a:t>
            </a:r>
            <a:r>
              <a:rPr lang="en-US">
                <a:latin typeface="Times"/>
                <a:ea typeface="Times"/>
                <a:cs typeface="Times"/>
                <a:sym typeface="Times"/>
              </a:rPr>
              <a:t> adquirida</a:t>
            </a:r>
            <a:endParaRPr/>
          </a:p>
        </p:txBody>
      </p:sp>
      <p:sp>
        <p:nvSpPr>
          <p:cNvPr id="122" name="Google Shape;122;p8"/>
          <p:cNvSpPr txBox="1"/>
          <p:nvPr>
            <p:ph idx="12" type="sldNum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8"/>
          <p:cNvSpPr txBox="1"/>
          <p:nvPr/>
        </p:nvSpPr>
        <p:spPr>
          <a:xfrm>
            <a:off x="1991550" y="1889125"/>
            <a:ext cx="8219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Micropython EV3;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Biblioteca do EV3;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Dispositivo Lego Mindstorms EV3 (motores, sensores, microcontrolador);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Montagem completa de um robô funcional.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